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7"/>
  </p:notesMasterIdLst>
  <p:sldIdLst>
    <p:sldId id="256" r:id="rId2"/>
    <p:sldId id="273" r:id="rId3"/>
    <p:sldId id="257" r:id="rId4"/>
    <p:sldId id="260" r:id="rId5"/>
    <p:sldId id="258" r:id="rId6"/>
    <p:sldId id="275" r:id="rId7"/>
    <p:sldId id="274" r:id="rId8"/>
    <p:sldId id="259" r:id="rId9"/>
    <p:sldId id="261" r:id="rId10"/>
    <p:sldId id="262" r:id="rId11"/>
    <p:sldId id="263" r:id="rId12"/>
    <p:sldId id="265" r:id="rId13"/>
    <p:sldId id="266" r:id="rId14"/>
    <p:sldId id="310" r:id="rId15"/>
    <p:sldId id="267" r:id="rId16"/>
    <p:sldId id="276" r:id="rId17"/>
    <p:sldId id="268" r:id="rId18"/>
    <p:sldId id="277" r:id="rId19"/>
    <p:sldId id="269" r:id="rId20"/>
    <p:sldId id="270" r:id="rId21"/>
    <p:sldId id="311" r:id="rId22"/>
    <p:sldId id="278" r:id="rId23"/>
    <p:sldId id="271" r:id="rId24"/>
    <p:sldId id="272" r:id="rId25"/>
    <p:sldId id="279" r:id="rId26"/>
    <p:sldId id="280" r:id="rId27"/>
    <p:sldId id="281" r:id="rId28"/>
    <p:sldId id="282" r:id="rId29"/>
    <p:sldId id="283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284" r:id="rId50"/>
    <p:sldId id="285" r:id="rId51"/>
    <p:sldId id="286" r:id="rId52"/>
    <p:sldId id="287" r:id="rId53"/>
    <p:sldId id="288" r:id="rId54"/>
    <p:sldId id="289" r:id="rId55"/>
    <p:sldId id="290" r:id="rId56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8/25/2017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8A943-E99D-4438-9E21-7C900A0C9F0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EE-E5D7-4879-A97E-AAC6BF35047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F44D-CDCE-4198-9A57-BE337A29F51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90B8-1378-4AC2-9289-D111FA17C6AE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93D-74D9-4ACC-BA64-D510C2974403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A54A-585F-44CC-AC23-BAAF7570707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61A765-7BA4-4603-BCBA-D66A38EF8110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D422F3-6DC7-4300-AD34-3F583AC36180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2514-056E-4616-83F2-FEE07C774E78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54B34-563E-4F1D-BDA0-0D83232EC5F8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C5AB-C248-47D3-9057-CF82B3F1A83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814-EF06-412F-8B6F-5488DF40C22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4A32-6996-41A8-B9D2-69B5C4926DD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6A8-EDD5-4202-A547-10914662E16C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F9F813-1F41-4DE1-9818-7FF9BF0B2F7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EE03B-3765-47F3-BC9F-1A883E872B2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68FA-4A78-4FA3-AFFC-69FC70AB5110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8C74-C518-40F0-B379-120E68854DA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139512-94B3-4F0E-87BD-975D09AE09CC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C7FD50-BC1C-4AF0-84AA-BD9A46AB76C7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19D33B-8E2E-430F-AEE6-99AB8FB87F7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84105-A2D0-4829-A20B-C3C40696CA8A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F3470A-B606-4FC7-A6EF-CA41387E2082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99D56-D435-42C2-89B4-D24081D63E6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9" r:id="rId4"/>
    <p:sldLayoutId id="2147483810" r:id="rId5"/>
    <p:sldLayoutId id="2147483817" r:id="rId6"/>
    <p:sldLayoutId id="2147483811" r:id="rId7"/>
    <p:sldLayoutId id="2147483818" r:id="rId8"/>
    <p:sldLayoutId id="2147483819" r:id="rId9"/>
    <p:sldLayoutId id="2147483812" r:id="rId10"/>
    <p:sldLayoutId id="214748381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1000125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CS" sz="2700" cap="none" dirty="0" smtClean="0"/>
              <a:t/>
            </a:r>
            <a:br>
              <a:rPr lang="sr-Cyrl-CS" sz="2700" cap="none" dirty="0" smtClean="0"/>
            </a:br>
            <a:r>
              <a:rPr lang="sr-Cyrl-CS" sz="2700" cap="none" dirty="0" smtClean="0"/>
              <a:t> </a:t>
            </a:r>
            <a:br>
              <a:rPr lang="sr-Cyrl-CS" sz="2700" cap="none" dirty="0" smtClean="0"/>
            </a:br>
            <a:r>
              <a:rPr lang="sr-Cyrl-RS" sz="2700" cap="none" dirty="0" smtClean="0">
                <a:latin typeface="Times New Roman" pitchFamily="18" charset="0"/>
                <a:cs typeface="Times New Roman" pitchFamily="18" charset="0"/>
              </a:rPr>
              <a:t>ФАРМАЦЕУТСКА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радикала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поликондензације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полимеризацијом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слободних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радикала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ономери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ерми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рачењем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(УВ, γ-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иницијатора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одстра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њују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одреаговал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олигомере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нечистоће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братити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пажњу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употребљене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раздвајања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хетерогена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метакрилата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(HEMA).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43%,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замућен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непрозиран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полимерни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HEMA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микрорезервоари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пептида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издвоје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пречисте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одреаговале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суспензионог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агенса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мешалице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извести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хомополимеризацијом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претходно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кополимеризацијом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радијациона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класичан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иницијатора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собној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: (а)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полимеризацијом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слободних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Радикала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(б)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поликондензацијом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поликондензацијом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комплементарних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имају због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(ОH, CООH, NH2)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изоцијанат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R–N=C=O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/ОH-NH2.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алдехидима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винил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алдехидом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дошло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реагенсом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благим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Шифове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испитиван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албумин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зарастање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епидермални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sr-Cyrl-RS" i="1" dirty="0" smtClean="0"/>
          </a:p>
          <a:p>
            <a:pPr>
              <a:defRPr/>
            </a:pPr>
            <a:endParaRPr lang="sr-Cyrl-RS" i="1" dirty="0" smtClean="0"/>
          </a:p>
          <a:p>
            <a:pPr>
              <a:defRPr/>
            </a:pPr>
            <a:endParaRPr lang="sr-Cyrl-RS" i="1" dirty="0" smtClean="0"/>
          </a:p>
          <a:p>
            <a:pPr>
              <a:defRPr/>
            </a:pPr>
            <a:endParaRPr lang="sr-Cyrl-RS" i="1" dirty="0" smtClean="0"/>
          </a:p>
          <a:p>
            <a:pPr>
              <a:defRPr/>
            </a:pPr>
            <a:endParaRPr lang="sr-Cyrl-RS" i="1" dirty="0" smtClean="0"/>
          </a:p>
          <a:p>
            <a:pPr>
              <a:defRPr/>
            </a:pPr>
            <a:endParaRPr lang="sr-Cyrl-RS" i="1" dirty="0" smtClean="0"/>
          </a:p>
          <a:p>
            <a:pPr>
              <a:defRPr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алкохолну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хидразидну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посредством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алдехида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реакцијама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адиције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агенаса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Ови агенси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фунционалним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адиције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подешавати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извођењу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уклонити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екстраховањем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отровн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и.</a:t>
            </a:r>
            <a:r>
              <a:rPr lang="en-US" sz="2000" b="1" dirty="0" smtClean="0"/>
              <a:t> </a:t>
            </a:r>
            <a:endParaRPr lang="en-US" sz="2000" dirty="0" smtClean="0"/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Физички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 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избегава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уграђене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отровне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екстраховати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уклонити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Истраживане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најважније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амфифилних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калемљених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хидрофобизовани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водоничним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кристализацијом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19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узорак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хидратишу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најполарније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примарно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везана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хидрофобне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секундарно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везана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Примарна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секундарна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заједно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везану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Након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блиског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short-range interactions),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достизања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равнотежног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синтетизовати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карактеришу се: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иокомпатибилност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иодеградабилност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патогене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имуно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инфламаторан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слободна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средњу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„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испуњава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центар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Погонска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истезање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осмотског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нарушено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најмањим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отпора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еластичном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ширењу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Изједначавањем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равнотежно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издужењу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попречних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попречних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склупчаних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издуживању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22</a:t>
            </a:fld>
            <a:endParaRPr lang="sr-Cyrl-C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јонизују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нтеракције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најважнијих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уграђеног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спречава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покретљивост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23</a:t>
            </a:fld>
            <a:endParaRPr lang="sr-Cyrl-CS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607425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Регулисањем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испунити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слободна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фаворизује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Хемијска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контрахују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адржај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788387-610A-40AC-B45C-BF499854FF9A}" type="slidenum">
              <a:rPr lang="sr-Cyrl-CS"/>
              <a:pPr>
                <a:defRPr/>
              </a:pPr>
              <a:t>24</a:t>
            </a:fld>
            <a:endParaRPr lang="sr-Cyrl-CS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just">
              <a:buFont typeface="Courier New" pitchFamily="49" charset="0"/>
              <a:buChar char="o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фаворизује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израженије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обрнуто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b="1" u="sng" dirty="0" err="1" smtClean="0"/>
              <a:t>Фактори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који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утичу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на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бубрење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хидрогелова</a:t>
            </a: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2780928"/>
          <a:ext cx="792088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3816424"/>
              </a:tblGrid>
              <a:tr h="494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Фаворизују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бубрење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Инхибирају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бубрење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494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Јаке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интеракције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водом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Слабе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интеракције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водом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494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Мали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степен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умрежења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Велики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степен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умрежења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494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Велика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флексибилност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ланаца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Мала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флексибилност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ланаца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494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Велика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слободна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запремина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Мала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слободна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запремина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494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Осмотски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потенцијал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променом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емпературе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јачине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електромагнетним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физиолошким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интелигентни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Предвиђање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стимулансе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заштићена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нехидратисаном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тпу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одржава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реакционих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целокупно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најједноставнији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амен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акрилата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метакрилатима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кртост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одоничне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адржај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агенса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преласка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стакласто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начајно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набубрелом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иначе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доприноси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набубрелом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равнотежног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643938" cy="6858000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постигла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деградабилност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ункционалност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иоактивна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3212976"/>
          <a:ext cx="7776864" cy="3131927"/>
        </p:xfrm>
        <a:graphic>
          <a:graphicData uri="http://schemas.openxmlformats.org/drawingml/2006/table">
            <a:tbl>
              <a:tblPr/>
              <a:tblGrid>
                <a:gridCol w="3888432"/>
                <a:gridCol w="3888432"/>
              </a:tblGrid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Природни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полимер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Мономер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Хитозан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Хидроксиетил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метакрилат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(ХЕМА)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Алгинат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Н-2-хидроксипропил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метакрилат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(ХПМА)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Фибрин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Н-винил-2-пироидон (НВП)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Колаген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Н-изопропил акриламид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Желатин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Винил ацетат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Хијалуронска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киселина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Акрилна киселина (АА)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Декстран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Метакрилна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Times New Roman"/>
                        </a:rPr>
                        <a:t>киселина</a:t>
                      </a:r>
                      <a:r>
                        <a:rPr lang="en-US" sz="1800" dirty="0">
                          <a:latin typeface="Times New Roman"/>
                          <a:ea typeface="Times New Roman"/>
                        </a:rPr>
                        <a:t> (МАА)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реакционих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услова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утицаје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анифестуј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 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својствима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светлост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иолошки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физиолошке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стимуланса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pH -,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електро-осетљиве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светлост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окружењу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интелигентним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биосензоре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сепарационе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вештачке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мишиће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/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осетљивих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стимулансе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биокомпатибилности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личн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ост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мекана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конституција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најмању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дозвољава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метаболизма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сетљив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стимулансе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пружа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Спољни стимулуси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оказују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сочива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превлака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опекотине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вештачких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хрскавица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вештачких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трансдермалну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офталмолошку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наелектрисање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отежава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одификацијом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конформационе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ефикаснији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азлика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вредности у желуцу и цревима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катјонске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максимално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Насупрот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анјонске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неутралној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практично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занемарљиво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дигестивни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-pH 5,5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дебело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-pH 7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8)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Узимањем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инјекције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нагло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нагло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одржавати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месец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иодеградабилни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хидрогелови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нетоксичан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полилактиди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(ПЛА),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полигликолиди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(ПГА)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сочива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цилиндри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плоче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компримовани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прашкови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биоадхезивни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катетере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трансдермалну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антигени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биосензори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светлост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импулсе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Најлакши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превазиђе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ломљивим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довољну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успешнију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биокомпатибилност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истражују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фармацеутским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апликацијама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савременијих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маскирање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укуса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расположивости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модификатори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вискозитета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стабилизацију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биомедицини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нашли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хидроксипропил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карбоксиметил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супституишу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хидроксипропил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60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 -85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7215188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че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иодеградабилни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ефтини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тпорни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обновљивих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новије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користе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Хидроколоиди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дезинтаграције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Смоле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згушњавања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овећање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пожељна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 Г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елирајуће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енкапсулацију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Смоле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попут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алгинат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гелирајућа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еша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ју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појединачних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квалитета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огодне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бактерија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стерилизацију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закишељеној води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опсегу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спектар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амилаза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микрофлоре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Гвожђе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стабилизовано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анемије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Алгинска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анјонски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гелирајућа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стабилизатори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Хитозан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представаља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најзаступљенији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катјонски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ексципиенс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гелирајућих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адхезивних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маскирање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укуса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инертни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пунилац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дезинтегратор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олигосахарид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занемарљиву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цитотоксичност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катјонске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комплексирати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наелектрисаним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хијалуронска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Пектин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Протопектин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нерастворљив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прекурсор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конвертује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Ксантан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опсегу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Гуми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арабика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емулгујућим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својствима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маскирање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укуса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биорасположивост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као помоћне супстанце у стандардним лековитим облицима и посебно у новим, контролисаним терапијским системима.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Контролисана примена лека подразумева да се полимер, било природни (целулоза, скроб, протеини) било синтетски (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sr-Latn-C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Al</a:t>
            </a:r>
            <a:r>
              <a:rPr lang="sr-Latn-C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Al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силикат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меша са активном супстанцом и то на начин да се активна супстанца ослобађа жељеним интензитетом и на одговарајући начин.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Ослобађање активне супстанце  може да буде: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константно током дужег периода </a:t>
            </a: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циклично током дужег периода</a:t>
            </a: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стимулисано окружењем у биолошкој средини.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Предности контролисане примене лекова су: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одржавање нивоа лека унутар одређених концентрација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оптимално коришћење лека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повећање способности прихватања лека од стране пацијента.</a:t>
            </a:r>
          </a:p>
          <a:p>
            <a:pPr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контролисане примене лекова су: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биолошка инкомпатибилност материјала које користимо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непожељни продукти при разградњи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потребна хируршка интервенција при имплантирању или уклањању система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ризик да се пацијент осећа нелагодно због уграђеног система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висока цена система за контролисано ослобађање у поређењу са досадашњим фармацеутским методама.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Контролисана примена лекова неопходна је у ситуацијама које захтевају: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споро ослобађање лекова који су растворљиви у води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брзо ослобађање слабо растворљивих лекова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примену лека на специфична места. </a:t>
            </a:r>
          </a:p>
          <a:p>
            <a:pPr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Особине иде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лног система за контролисану примену лекова су: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Инертност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Биокомпатибилност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конфорност за пацијента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велики капацитет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безбедност са аспекта неочекиваног ослобађања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једноставан за давање и одстрањивање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лак за производњу и стерилизацију.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Према пореклу полимери се деле на природне и синтетске, а према карактеристикама имамо: </a:t>
            </a:r>
          </a:p>
          <a:p>
            <a:pPr lvl="0"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Poly(urethanes) (полиуретани) за еластичност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Poly(siloxanes) (полисилоксани) изолационе способности. </a:t>
            </a:r>
          </a:p>
          <a:p>
            <a:pPr lvl="0"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Poly(methyl methacrylate) (полиметил метакрилат) физичку отпорност и транспарентност. </a:t>
            </a:r>
          </a:p>
          <a:p>
            <a:pPr lvl="0"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Poly(vinyl alcohol) (поливинил алкохол) хидрофилност и отпорност.</a:t>
            </a:r>
          </a:p>
          <a:p>
            <a:pPr lvl="0"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Poly(ethylene) (полиетиелен) жилавост и „бубрење“. </a:t>
            </a:r>
          </a:p>
          <a:p>
            <a:pPr lvl="0"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Poly(vinyl pyrrolidone) (поливинил пиролидон) за суспензије.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 биодеградабилне полимере спадају: Polylactides (PLA), Polyglycolides (PGA), Poly(lactide-co-glycolides) (PLGA), Polyanhydrides, Polyorthoesters.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Највећа предност разградивих полимера је њихова разградња на биолошки прихватљиве молекуле који се метаболишу и одстрањују из тела нормалним метаболичким путем.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Ипак, биоразградиви материјали стварају продукте разградње који морају бити толерисани са мало или без нежељених реакција у биолошком окружењу.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Ови продукти разградње, како пожељни, тако и потенцијално непожељни, морају бити потпуно тестирани, с обзиром да постоје фактори који ће утицати на биоразградњу оригиналног материјала.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МЕХАНИЗМИ КОНТРОЛИСАНОГ ОСЛОБАЂАЊА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Дифузија </a:t>
            </a:r>
          </a:p>
          <a:p>
            <a:pPr lvl="0"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Разградња </a:t>
            </a:r>
          </a:p>
          <a:p>
            <a:pPr lvl="0"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Бубрење праћено дифузијом.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Дифузија се може јавити на </a:t>
            </a:r>
            <a:r>
              <a:rPr lang="sr-Cyrl-CS" sz="2000" i="1" dirty="0" smtClean="0">
                <a:latin typeface="Times New Roman" pitchFamily="18" charset="0"/>
                <a:cs typeface="Times New Roman" pitchFamily="18" charset="0"/>
              </a:rPr>
              <a:t>макроскопском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нивоу – као пролаз кроз шупљине (поре) у матрици полимера, или на </a:t>
            </a:r>
            <a:r>
              <a:rPr lang="sr-Cyrl-CS" sz="2000" i="1" dirty="0" smtClean="0">
                <a:latin typeface="Times New Roman" pitchFamily="18" charset="0"/>
                <a:cs typeface="Times New Roman" pitchFamily="18" charset="0"/>
              </a:rPr>
              <a:t>молекуларном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нивоу, као пролаз између ланаца полимера.  </a:t>
            </a:r>
          </a:p>
          <a:p>
            <a:pPr algn="just">
              <a:buFont typeface="Wingdings" pitchFamily="2" charset="2"/>
              <a:buChar char="§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 неком систему може бити заступљено и више од једног механизма контролисаног ослобађања лековите супстанце.</a:t>
            </a:r>
          </a:p>
          <a:p>
            <a:pPr algn="just">
              <a:buFont typeface="Wingdings" pitchFamily="2" charset="2"/>
              <a:buChar char="§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 системе контролисане дифузијом се убрајају: матрикс системи и резервоар системи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Класификација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класификовати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Друга подела је на: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Матрикс системи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Полимер и активна супстанца су измешани у форму хомогеног система, који се назива и матрични (матрикс) систем.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Дифузија се остварује када лек пролази из матрице полимера у спољашње окружење.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Брзина растварања честица лека унутар матрикса мора бити већа од брзине дифузије растворене фракције лека која напушта матрикс. </a:t>
            </a:r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just">
              <a:buNone/>
            </a:pPr>
            <a:endParaRPr lang="sr-Cyrl-CS" sz="2000" i="1" dirty="0" smtClean="0"/>
          </a:p>
          <a:p>
            <a:pPr algn="ctr">
              <a:buNone/>
            </a:pPr>
            <a:r>
              <a:rPr lang="sr-Cyrl-CS" sz="2000" i="1" dirty="0" smtClean="0"/>
              <a:t>Матриксни систем дифузија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Резервоар системи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брзина ослобађања лека остаје константна.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постоји резервоар лека који је окружен полимерном мембраном чија природа одређује брзину ослобађања лека из система.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Једина структура која успешно ограничава ослобађање лека је облога полимера обавијена око складишта.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Када је ова облога полимера суштински једнообразна и непромењене дебљине, брзина дифузије активне супстанце се може одржавати постојаном током читавог времена трајања система ослобађања (примене).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sz="2000" i="1" dirty="0" smtClean="0"/>
          </a:p>
          <a:p>
            <a:pPr algn="just"/>
            <a:endParaRPr lang="sr-Cyrl-CS" sz="2000" i="1" dirty="0" smtClean="0"/>
          </a:p>
          <a:p>
            <a:pPr algn="just"/>
            <a:endParaRPr lang="sr-Cyrl-CS" sz="2000" i="1" dirty="0" smtClean="0"/>
          </a:p>
          <a:p>
            <a:pPr algn="just"/>
            <a:endParaRPr lang="sr-Cyrl-CS" sz="2000" i="1" dirty="0" smtClean="0"/>
          </a:p>
          <a:p>
            <a:pPr algn="just"/>
            <a:endParaRPr lang="sr-Cyrl-CS" sz="2000" i="1" dirty="0" smtClean="0"/>
          </a:p>
          <a:p>
            <a:pPr algn="just"/>
            <a:endParaRPr lang="sr-Cyrl-CS" sz="2000" i="1" dirty="0" smtClean="0"/>
          </a:p>
          <a:p>
            <a:pPr algn="just"/>
            <a:endParaRPr lang="sr-Cyrl-CS" sz="2000" i="1" dirty="0" smtClean="0"/>
          </a:p>
          <a:p>
            <a:pPr algn="ctr">
              <a:buNone/>
            </a:pPr>
            <a:endParaRPr lang="en-US" sz="2000" i="1" dirty="0" smtClean="0"/>
          </a:p>
          <a:p>
            <a:pPr algn="ctr">
              <a:buNone/>
            </a:pPr>
            <a:endParaRPr lang="en-US" sz="2000" i="1" dirty="0" smtClean="0"/>
          </a:p>
          <a:p>
            <a:pPr algn="ctr">
              <a:buNone/>
            </a:pPr>
            <a:r>
              <a:rPr lang="sr-Cyrl-CS" sz="2000" i="1" dirty="0" smtClean="0"/>
              <a:t>а)орални б)трансдермални складишни систем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 сада описани системи ослобађања лековите супстанце путем дифузије, су стабилни у биолошком окружењу и не мењају своју величину нити „бубрењем“ нити разградњом.</a:t>
            </a:r>
          </a:p>
          <a:p>
            <a:pPr algn="just">
              <a:buFont typeface="Wingdings" pitchFamily="2" charset="2"/>
              <a:buChar char="q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 овим системима, изабране комбинације матрица полимера и биоактивних супстанци морају дозвољавати дифузију лека кроз поре или молекулске структуре полимера у биолошко окружење без изазивања било каквих промена на самом полимеру. </a:t>
            </a:r>
          </a:p>
          <a:p>
            <a:pPr algn="ctr"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СИСТЕМИ ОСЕТЉИВИ НА ОКРУЖЕЊЕ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Онемогућено је ослобађање активне супстанце све док се систем не нађе у одговарајућем биолошком окружењу.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Системи контролисаног ослобађања помоћу „бубрења“ су иницијално суви, а када се нађу у телу апсорбоваће воду или друге телесне флуиде и доћи ће до њиховог бубрења.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материјали који се користе су хидроге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 који бубре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када се нађу у води или другим биолошким флуидима. Ови хидрогелови могу апсорбовати велику количину флуида и у стању равнотеже се најчешће састоје од 60–90% флуида и само 10–40% полимера.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Бубрење се изазива преко промена у организму око система примене.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52</a:t>
            </a:fld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Зависно од полимера, промене  могу обухватати pH, температуру или јонску отпорност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систем са променом ових фактора се може или „скупљати“ или „бубрити“.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структурне промене су реверзибилне и понављају се при додатним променама у организму. </a:t>
            </a:r>
          </a:p>
          <a:p>
            <a:pPr algn="just">
              <a:buFont typeface="Wingdings" pitchFamily="2" charset="2"/>
              <a:buChar char="Ø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000" i="1" dirty="0" smtClean="0">
                <a:latin typeface="Times New Roman" pitchFamily="18" charset="0"/>
                <a:cs typeface="Times New Roman" pitchFamily="18" charset="0"/>
              </a:rPr>
              <a:t>Матриксни систем ослобађања лековите супстанце бубрењем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БИОРАЗГРАДИВИ СИСТЕМИ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материјали се разграђују унутар тела као разултат природних биолошких процеса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биоразградиви полимери су конципирани да се разграђују као резултат хидролизе ланаца полимера у биолошки прихватљива, и постепено „нестајућа“ једињења.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Полилактиди, полигликолиди и њихови кополимери -  се разграђују на млечну и гликолну киселину, улазе у Кребс-ов циклус, и разграђују се на угљен-диоксид и воду, и на крају излучују природним процесима. </a:t>
            </a:r>
          </a:p>
          <a:p>
            <a:pPr algn="just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2000" i="1" dirty="0" smtClean="0">
                <a:latin typeface="Times New Roman" pitchFamily="18" charset="0"/>
                <a:cs typeface="Times New Roman" pitchFamily="18" charset="0"/>
              </a:rPr>
              <a:t>Контролисано ослобађање лековите супстанце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000" i="1" dirty="0" smtClean="0">
                <a:latin typeface="Times New Roman" pitchFamily="18" charset="0"/>
                <a:cs typeface="Times New Roman" pitchFamily="18" charset="0"/>
              </a:rPr>
              <a:t>Површинска разградња полимера   Разградња полимера путем хидролизе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55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емијски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едноставне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интерпенетрирајуће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-ИПМ)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нтерпенетрирајуће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ибридне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–ИПМ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неумреженог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испреплитаних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нтерпенетрирајуће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(ИПМ)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испреплитана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ибридне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(ХПМ)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неутралне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Courier New" pitchFamily="49" charset="0"/>
              <a:buChar char="o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нјонски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атјонски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мфифилни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 eaLnBrk="1" hangingPunct="1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суперпорозне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&gt; 100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μм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0,1 - 1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μм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0,01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μм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0,001 и 0,01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μм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None/>
            </a:pP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хидрогелови се дале 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заступљене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ковалентних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авања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дешава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успостављања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2782</TotalTime>
  <Words>4240</Words>
  <Application>Microsoft Office PowerPoint</Application>
  <PresentationFormat>On-screen Show (4:3)</PresentationFormat>
  <Paragraphs>635</Paragraphs>
  <Slides>55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Oriel</vt:lpstr>
      <vt:lpstr>   ФАРМАЦЕУТСКА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190</cp:revision>
  <dcterms:created xsi:type="dcterms:W3CDTF">2009-10-01T09:12:18Z</dcterms:created>
  <dcterms:modified xsi:type="dcterms:W3CDTF">2017-08-25T10:50:39Z</dcterms:modified>
</cp:coreProperties>
</file>